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390" r:id="rId2"/>
    <p:sldId id="376" r:id="rId3"/>
    <p:sldId id="377" r:id="rId4"/>
    <p:sldId id="385" r:id="rId5"/>
    <p:sldId id="379" r:id="rId6"/>
    <p:sldId id="389" r:id="rId7"/>
    <p:sldId id="388" r:id="rId8"/>
    <p:sldId id="386" r:id="rId9"/>
    <p:sldId id="391" r:id="rId10"/>
    <p:sldId id="352" r:id="rId11"/>
    <p:sldId id="381" r:id="rId12"/>
    <p:sldId id="382" r:id="rId13"/>
    <p:sldId id="392" r:id="rId14"/>
    <p:sldId id="359" r:id="rId15"/>
    <p:sldId id="362" r:id="rId16"/>
    <p:sldId id="363" r:id="rId17"/>
    <p:sldId id="383" r:id="rId18"/>
    <p:sldId id="3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7" autoAdjust="0"/>
    <p:restoredTop sz="94667" autoAdjust="0"/>
  </p:normalViewPr>
  <p:slideViewPr>
    <p:cSldViewPr>
      <p:cViewPr varScale="1">
        <p:scale>
          <a:sx n="84" d="100"/>
          <a:sy n="84" d="100"/>
        </p:scale>
        <p:origin x="20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NACC\HIV%20Estimates\National%20Estimates\2017\Documents\2018%20HIV%20Estimates%20Graph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122703412073505E-2"/>
          <c:y val="0.14954700455920919"/>
          <c:w val="0.87232174103237092"/>
          <c:h val="0.721546391752577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Data!$B$111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strRef>
                  <c:f>Data!$D$112</c:f>
                  <c:strCache>
                    <c:ptCount val="1"/>
                    <c:pt idx="0">
                      <c:v>1.5M               (100%)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7BD-41B7-8968-D23BC7B89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>
                    <c15:dlblFTEntry>
                      <c15:txfldGUID>{E931A1A3-C145-4BE2-B46E-1882E6AA3E70}</c15:txfldGUID>
                      <c15:f>Data!$D$112</c15:f>
                      <c15:dlblFieldTableCache>
                        <c:ptCount val="1"/>
                        <c:pt idx="0">
                          <c:v>1.5M               (100%)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1.22</a:t>
                    </a:r>
                    <a:r>
                      <a:rPr lang="en-US" baseline="0" dirty="0" smtClean="0"/>
                      <a:t> M (82%)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1.12M</a:t>
                    </a:r>
                  </a:p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 75%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7BD-41B7-8968-D23BC7B89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7BD-41B7-8968-D23BC7B892B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Data!$A$112:$A$115</c:f>
              <c:strCache>
                <c:ptCount val="4"/>
                <c:pt idx="0">
                  <c:v>People living with HIV</c:v>
                </c:pt>
                <c:pt idx="1">
                  <c:v>Diagnosed with HIV</c:v>
                </c:pt>
                <c:pt idx="2">
                  <c:v>On ART</c:v>
                </c:pt>
                <c:pt idx="3">
                  <c:v>Virally suppressed</c:v>
                </c:pt>
              </c:strCache>
            </c:strRef>
          </c:cat>
          <c:val>
            <c:numRef>
              <c:f>Data!$B$112:$B$115</c:f>
              <c:numCache>
                <c:formatCode>0%</c:formatCode>
                <c:ptCount val="4"/>
                <c:pt idx="0">
                  <c:v>1</c:v>
                </c:pt>
                <c:pt idx="1">
                  <c:v>0.81888842833811404</c:v>
                </c:pt>
                <c:pt idx="2">
                  <c:v>0.75127378746615903</c:v>
                </c:pt>
                <c:pt idx="3">
                  <c:v>0.58281376286426501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7BD-41B7-8968-D23BC7B892B4}"/>
            </c:ext>
          </c:extLst>
        </c:ser>
        <c:ser>
          <c:idx val="1"/>
          <c:order val="1"/>
          <c:tx>
            <c:strRef>
              <c:f>Data!$C$111</c:f>
              <c:strCache>
                <c:ptCount val="1"/>
                <c:pt idx="0">
                  <c:v>Gap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7BD-41B7-8968-D23BC7B892B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strRef>
                  <c:f>Data!$E$113</c:f>
                  <c:strCache>
                    <c:ptCount val="1"/>
                    <c:pt idx="0">
                      <c:v>121K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7BD-41B7-8968-D23BC7B892B4}"/>
                </c:ex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{AAC501A1-A54B-4885-A195-356F5639E306}</c15:txfldGUID>
                      <c15:f>Data!$E$113</c15:f>
                      <c15:dlblFieldTableCache>
                        <c:ptCount val="1"/>
                        <c:pt idx="0">
                          <c:v>121K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"/>
              <c:layout/>
              <c:tx>
                <c:strRef>
                  <c:f>Data!$E$114</c:f>
                  <c:strCache>
                    <c:ptCount val="1"/>
                    <c:pt idx="0">
                      <c:v>88K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7BD-41B7-8968-D23BC7B892B4}"/>
                </c:ex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{F6723620-B984-4946-A34B-EC7247BB988F}</c15:txfldGUID>
                      <c15:f>Data!$E$114</c15:f>
                      <c15:dlblFieldTableCache>
                        <c:ptCount val="1"/>
                        <c:pt idx="0">
                          <c:v>88K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900" dirty="0" smtClean="0"/>
                      <a:t>555k</a:t>
                    </a:r>
                    <a:endParaRPr lang="en-US" sz="9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7BD-41B7-8968-D23BC7B892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Data!$A$112:$A$115</c:f>
              <c:strCache>
                <c:ptCount val="4"/>
                <c:pt idx="0">
                  <c:v>People living with HIV</c:v>
                </c:pt>
                <c:pt idx="1">
                  <c:v>Diagnosed with HIV</c:v>
                </c:pt>
                <c:pt idx="2">
                  <c:v>On ART</c:v>
                </c:pt>
                <c:pt idx="3">
                  <c:v>Virally suppressed</c:v>
                </c:pt>
              </c:strCache>
            </c:strRef>
          </c:cat>
          <c:val>
            <c:numRef>
              <c:f>Data!$C$112:$C$115</c:f>
              <c:numCache>
                <c:formatCode>0%</c:formatCode>
                <c:ptCount val="4"/>
                <c:pt idx="0">
                  <c:v>0</c:v>
                </c:pt>
                <c:pt idx="1">
                  <c:v>0.18111157166188663</c:v>
                </c:pt>
                <c:pt idx="2">
                  <c:v>0.24872621253384108</c:v>
                </c:pt>
                <c:pt idx="3">
                  <c:v>0.41718623713573438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7BD-41B7-8968-D23BC7B89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7579568"/>
        <c:axId val="977573584"/>
      </c:barChart>
      <c:catAx>
        <c:axId val="97757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573584"/>
        <c:crosses val="autoZero"/>
        <c:auto val="1"/>
        <c:lblAlgn val="ctr"/>
        <c:lblOffset val="100"/>
        <c:noMultiLvlLbl val="0"/>
      </c:catAx>
      <c:valAx>
        <c:axId val="97757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57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64457567804053"/>
          <c:y val="0.93688668587965385"/>
          <c:w val="0.17671062992125985"/>
          <c:h val="5.35868327524930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Annual Cascade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5321748574531634"/>
          <c:y val="9.5701693349422259E-2"/>
          <c:w val="0.46333436467995631"/>
          <c:h val="0.81323669540294563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Sheet2!$B$19:$B$27</c:f>
              <c:strCache>
                <c:ptCount val="9"/>
                <c:pt idx="0">
                  <c:v>Those who remain negative</c:v>
                </c:pt>
                <c:pt idx="1">
                  <c:v>Those retained in HIV prevention program (12 months later)</c:v>
                </c:pt>
                <c:pt idx="2">
                  <c:v>HIV positive  linked to treatment  and adherence support</c:v>
                </c:pt>
                <c:pt idx="3">
                  <c:v>AGYW HIV positive </c:v>
                </c:pt>
                <c:pt idx="4">
                  <c:v>AGYW HIV negative</c:v>
                </c:pt>
                <c:pt idx="5">
                  <c:v>AGYW with Known HIV status</c:v>
                </c:pt>
                <c:pt idx="6">
                  <c:v>Program coverage of most at risk AGYW (case management for high risk individuals)</c:v>
                </c:pt>
                <c:pt idx="7">
                  <c:v>Estimated population of most at risk AGYW (Risk/vulnerability profiling data - girl roster type of mapping at community level or data from health facilities based on risk assessment)</c:v>
                </c:pt>
                <c:pt idx="8">
                  <c:v>Estimated population of AGYW 10 - 24 Years (census report or size estimation report)</c:v>
                </c:pt>
              </c:strCache>
            </c:strRef>
          </c:cat>
          <c:val>
            <c:numRef>
              <c:f>Sheet2!$C$19:$C$27</c:f>
              <c:numCache>
                <c:formatCode>General</c:formatCode>
                <c:ptCount val="9"/>
                <c:pt idx="0">
                  <c:v>9150</c:v>
                </c:pt>
                <c:pt idx="1">
                  <c:v>9900</c:v>
                </c:pt>
                <c:pt idx="2">
                  <c:v>756</c:v>
                </c:pt>
                <c:pt idx="3">
                  <c:v>770</c:v>
                </c:pt>
                <c:pt idx="4">
                  <c:v>9200</c:v>
                </c:pt>
                <c:pt idx="5">
                  <c:v>9970</c:v>
                </c:pt>
                <c:pt idx="6">
                  <c:v>10000</c:v>
                </c:pt>
                <c:pt idx="7">
                  <c:v>70000</c:v>
                </c:pt>
                <c:pt idx="8">
                  <c:v>120000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0602112"/>
        <c:axId val="1220602656"/>
        <c:axId val="0"/>
      </c:bar3DChart>
      <c:catAx>
        <c:axId val="1220602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602656"/>
        <c:crosses val="autoZero"/>
        <c:auto val="1"/>
        <c:lblAlgn val="ctr"/>
        <c:lblOffset val="100"/>
        <c:noMultiLvlLbl val="0"/>
      </c:catAx>
      <c:valAx>
        <c:axId val="1220602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60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Sheet1!$B$5:$B$8</c:f>
              <c:strCache>
                <c:ptCount val="4"/>
                <c:pt idx="0">
                  <c:v># condoms needed</c:v>
                </c:pt>
                <c:pt idx="1">
                  <c:v># condoms available daily</c:v>
                </c:pt>
                <c:pt idx="2">
                  <c:v># condoms accessible daily</c:v>
                </c:pt>
                <c:pt idx="3">
                  <c:v># condoms used daily</c:v>
                </c:pt>
              </c:strCache>
            </c:strRef>
          </c:cat>
          <c:val>
            <c:numRef>
              <c:f>Sheet1!$C$5:$C$8</c:f>
              <c:numCache>
                <c:formatCode>General</c:formatCode>
                <c:ptCount val="4"/>
                <c:pt idx="0">
                  <c:v>75000</c:v>
                </c:pt>
                <c:pt idx="1">
                  <c:v>50000</c:v>
                </c:pt>
                <c:pt idx="2">
                  <c:v>35000</c:v>
                </c:pt>
                <c:pt idx="3">
                  <c:v>25000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7566512"/>
        <c:axId val="977572496"/>
      </c:barChart>
      <c:catAx>
        <c:axId val="97756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572496"/>
        <c:crosses val="autoZero"/>
        <c:auto val="1"/>
        <c:lblAlgn val="ctr"/>
        <c:lblOffset val="100"/>
        <c:noMultiLvlLbl val="0"/>
      </c:catAx>
      <c:valAx>
        <c:axId val="97757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56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97600717633359"/>
          <c:y val="3.2452276064610881E-2"/>
          <c:w val="0.83086291136684842"/>
          <c:h val="0.57742550903604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Sheet1!$B$12:$B$15</c:f>
              <c:strCache>
                <c:ptCount val="4"/>
                <c:pt idx="0">
                  <c:v># of sex workers in need of condoms</c:v>
                </c:pt>
                <c:pt idx="1">
                  <c:v># sex workers using condoms for each sexual act</c:v>
                </c:pt>
                <c:pt idx="2">
                  <c:v># sex workers able to access condoms </c:v>
                </c:pt>
                <c:pt idx="3">
                  <c:v># of sex workers able to use condoms </c:v>
                </c:pt>
              </c:strCache>
            </c:strRef>
          </c:cat>
          <c:val>
            <c:numRef>
              <c:f>Sheet1!$C$12:$C$15</c:f>
              <c:numCache>
                <c:formatCode>General</c:formatCode>
                <c:ptCount val="4"/>
                <c:pt idx="0">
                  <c:v>25000</c:v>
                </c:pt>
                <c:pt idx="1">
                  <c:v>12000</c:v>
                </c:pt>
                <c:pt idx="2">
                  <c:v>10000</c:v>
                </c:pt>
                <c:pt idx="3">
                  <c:v>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7576304"/>
        <c:axId val="977574128"/>
      </c:barChart>
      <c:catAx>
        <c:axId val="97757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574128"/>
        <c:crosses val="autoZero"/>
        <c:auto val="1"/>
        <c:lblAlgn val="ctr"/>
        <c:lblOffset val="100"/>
        <c:noMultiLvlLbl val="0"/>
      </c:catAx>
      <c:valAx>
        <c:axId val="97757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57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0.54573</cdr:x>
      <cdr:y>0.01612</cdr:y>
    </cdr:from>
    <cdr:to>
      <cdr:x>0.7369</cdr:x>
      <cdr:y>0.131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2631395" y="68416"/>
          <a:ext cx="921782" cy="48756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solidFill>
                <a:schemeClr val="dk1"/>
              </a:solidFill>
              <a:latin typeface="+mn-lt"/>
              <a:ea typeface="+mn-ea"/>
              <a:cs typeface="+mn-cs"/>
            </a:rPr>
            <a:t>2nd</a:t>
          </a:r>
          <a:r>
            <a:rPr lang="en-US" sz="1000" dirty="0"/>
            <a:t> 90</a:t>
          </a:r>
        </a:p>
        <a:p xmlns:a="http://schemas.openxmlformats.org/drawingml/2006/main">
          <a:pPr algn="ctr"/>
          <a:r>
            <a:rPr lang="en-US" sz="1000" dirty="0"/>
            <a:t>1.21M (81%)</a:t>
          </a:r>
        </a:p>
      </cdr:txBody>
    </cdr:sp>
  </cdr:relSizeAnchor>
  <cdr:relSizeAnchor xmlns:cdr="http://schemas.openxmlformats.org/drawingml/2006/chartDrawing">
    <cdr:from>
      <cdr:x>0.78072</cdr:x>
      <cdr:y>0.02111</cdr:y>
    </cdr:from>
    <cdr:to>
      <cdr:x>0.9719</cdr:x>
      <cdr:y>0.13599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3569447" y="84418"/>
          <a:ext cx="874058" cy="4594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/>
            <a:t>3rd 90</a:t>
          </a:r>
        </a:p>
        <a:p xmlns:a="http://schemas.openxmlformats.org/drawingml/2006/main">
          <a:pPr algn="ctr"/>
          <a:r>
            <a:rPr lang="en-US" sz="1000" dirty="0"/>
            <a:t>1.1M (73%)</a:t>
          </a:r>
        </a:p>
      </cdr:txBody>
    </cdr:sp>
  </cdr:relSizeAnchor>
  <cdr:relSizeAnchor xmlns:cdr="http://schemas.openxmlformats.org/drawingml/2006/chartDrawing">
    <cdr:from>
      <cdr:x>0.81382</cdr:x>
      <cdr:y>0.53746</cdr:y>
    </cdr:from>
    <cdr:to>
      <cdr:x>0.9177</cdr:x>
      <cdr:y>0.62728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6410" y="2198723"/>
          <a:ext cx="487110" cy="3674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b="1" dirty="0" smtClean="0"/>
            <a:t>938.1K</a:t>
          </a:r>
        </a:p>
        <a:p xmlns:a="http://schemas.openxmlformats.org/drawingml/2006/main">
          <a:r>
            <a:rPr lang="en-US" sz="800" b="1" dirty="0" smtClean="0"/>
            <a:t>(63%)</a:t>
          </a:r>
          <a:endParaRPr lang="en-US" sz="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36E4F-6D52-4B64-A9CA-6A199A3724BC}" type="datetimeFigureOut">
              <a:rPr lang="en-US" smtClean="0"/>
              <a:pPr/>
              <a:t>26-Jul-18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4FD9E-70EA-4C95-A6C7-94A8AF83C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2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8003-33B9-4573-810F-53B126E06DC8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EA7-D185-46B3-A8EE-71546FF2A673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A0A4-E4CA-4FFE-BD20-E1781998E4A8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719999" y="1826538"/>
            <a:ext cx="5280000" cy="4201724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400"/>
            </a:lvl1pPr>
            <a:lvl2pPr marL="0" indent="0">
              <a:spcBef>
                <a:spcPts val="0"/>
              </a:spcBef>
              <a:buFontTx/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2000" baseline="0"/>
            </a:lvl3pPr>
            <a:lvl4pPr marL="365751" indent="-182875">
              <a:spcBef>
                <a:spcPts val="0"/>
              </a:spcBef>
              <a:buFont typeface="Lucida Grande"/>
              <a:buChar char="&gt;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609585" indent="-182875">
              <a:buFont typeface="Lucida Grande"/>
              <a:buChar char="-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190355" y="5631745"/>
            <a:ext cx="5281645" cy="548216"/>
          </a:xfrm>
        </p:spPr>
        <p:txBody>
          <a:bodyPr lIns="0" tIns="0" anchor="t" anchorCtr="0">
            <a:noAutofit/>
          </a:bodyPr>
          <a:lstStyle>
            <a:lvl1pPr marL="0" indent="0">
              <a:lnSpc>
                <a:spcPts val="960"/>
              </a:lnSpc>
              <a:spcBef>
                <a:spcPts val="0"/>
              </a:spcBef>
              <a:buNone/>
              <a:defRPr sz="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6190355" y="1354620"/>
            <a:ext cx="5280000" cy="40866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291" y="539553"/>
            <a:ext cx="5284064" cy="284480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720001" y="600000"/>
            <a:ext cx="5364711" cy="58928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720001" y="1152000"/>
            <a:ext cx="5364711" cy="576000"/>
          </a:xfrm>
        </p:spPr>
        <p:txBody>
          <a:bodyPr lIns="0" tIns="0"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186291" y="798803"/>
            <a:ext cx="5284064" cy="353197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983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1F31-06CC-43B5-A807-FCA3EF6B9A73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E46-DF44-4CDA-890F-16AB64EAABDD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F157-3F3C-4003-B622-E18EA1DF3E4B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A15EB-7E0F-4B02-B78C-C7E673D1B0C1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823-F6E8-4BAD-B342-034AEA7723D0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3E37-1685-41B6-AF56-A8DA6BCFAE5F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7F97-2EE5-4EB9-8BE2-8145FDA12A02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A0D3-71B7-4A1D-9C6D-72A1FE97414A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42B9F-C9B2-4388-A44F-E8233C09C750}" type="datetime1">
              <a:rPr lang="en-US" smtClean="0"/>
              <a:t>26-Jul-18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AA3A-735E-4EF8-AE50-55CDA411D8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30555.5DEA46B0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1127125" y="2852738"/>
            <a:ext cx="993775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09600" y="3008313"/>
            <a:ext cx="1120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 dirty="0"/>
              <a:t>What do effective cascade-driven HIV programs look like</a:t>
            </a:r>
            <a:r>
              <a:rPr lang="en-US" sz="3600" dirty="0"/>
              <a:t> 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1" name="Subtitle 6"/>
          <p:cNvSpPr>
            <a:spLocks noGrp="1"/>
          </p:cNvSpPr>
          <p:nvPr>
            <p:ph type="subTitle" idx="1"/>
          </p:nvPr>
        </p:nvSpPr>
        <p:spPr>
          <a:xfrm>
            <a:off x="0" y="3883025"/>
            <a:ext cx="12217400" cy="936625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000" b="1" dirty="0"/>
              <a:t>Dr </a:t>
            </a:r>
            <a:r>
              <a:rPr lang="en-GB" sz="2000" b="1" dirty="0" smtClean="0"/>
              <a:t>Celestine Mugambi</a:t>
            </a:r>
            <a:endParaRPr lang="en-GB" sz="20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b="1" dirty="0" smtClean="0"/>
              <a:t>National </a:t>
            </a:r>
            <a:r>
              <a:rPr lang="en-GB" sz="2000" b="1" dirty="0"/>
              <a:t>AIDS Control Council, </a:t>
            </a:r>
            <a:r>
              <a:rPr lang="en-GB" sz="2000" b="1" dirty="0" smtClean="0"/>
              <a:t>Kenya</a:t>
            </a:r>
            <a:endParaRPr lang="en-GB" dirty="0"/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-38100" y="1905000"/>
            <a:ext cx="12192000" cy="10668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AIDS CONTROL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6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121539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0131"/>
            <a:ext cx="1066800" cy="97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1000" y="5254625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I AM TEAM KENYA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8995"/>
            <a:ext cx="7467600" cy="857250"/>
          </a:xfrm>
        </p:spPr>
        <p:txBody>
          <a:bodyPr>
            <a:noAutofit/>
          </a:bodyPr>
          <a:lstStyle/>
          <a:p>
            <a:endParaRPr lang="en-US" sz="3200" b="1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4953000" cy="4603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Population based cascades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/>
              <a:t>Who </a:t>
            </a:r>
            <a:r>
              <a:rPr lang="en-US" sz="2400" b="1" i="1" dirty="0" smtClean="0"/>
              <a:t>is at risk?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/>
              <a:t>Where are they?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/>
              <a:t>Different </a:t>
            </a:r>
            <a:r>
              <a:rPr lang="en-US" sz="2400" b="1" i="1" dirty="0"/>
              <a:t>populations need different things- multiple cascades? Which ones do we prioritize</a:t>
            </a:r>
            <a:r>
              <a:rPr lang="en-US" sz="2400" b="1" i="1" dirty="0" smtClean="0"/>
              <a:t>?</a:t>
            </a:r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endParaRPr lang="en-US" sz="24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15BF-8E11-4A10-938C-32162BF9B43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610600" y="729218"/>
            <a:ext cx="1752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3762" y="-20590"/>
            <a:ext cx="60598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HIV Prevention Cascades :</a:t>
            </a:r>
          </a:p>
          <a:p>
            <a:r>
              <a:rPr lang="en-US" sz="3200" b="1" dirty="0" smtClean="0"/>
              <a:t>In </a:t>
            </a:r>
            <a:r>
              <a:rPr lang="en-US" sz="3200" b="1" dirty="0"/>
              <a:t>which cascades do we invest in?</a:t>
            </a:r>
          </a:p>
          <a:p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0" y="1804654"/>
            <a:ext cx="480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b="1" dirty="0" smtClean="0"/>
              <a:t>Intervention based cascades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/>
              <a:t>What intervention is required by who?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/>
              <a:t>Intervention specific cascades or package based cascades?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/>
              <a:t>Targets (available </a:t>
            </a:r>
            <a:r>
              <a:rPr lang="en-US" sz="2400" b="1" i="1" dirty="0"/>
              <a:t>data systems)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/>
              <a:t>Accountability for monitoring and reporting </a:t>
            </a:r>
            <a:endParaRPr lang="en-US" sz="2400" b="1" i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186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3C21F24-4BD4-4F22-A015-1B2D4CAAB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8763000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3810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Who is at risk</a:t>
            </a:r>
            <a:r>
              <a:rPr lang="en-US" sz="2800" b="1" dirty="0" smtClean="0"/>
              <a:t>?  AYP</a:t>
            </a:r>
            <a:r>
              <a:rPr lang="en-US" sz="2800" b="1" dirty="0" smtClean="0"/>
              <a:t>………</a:t>
            </a:r>
            <a:endParaRPr lang="en-US" sz="2800" b="1" dirty="0"/>
          </a:p>
        </p:txBody>
      </p:sp>
      <p:pic>
        <p:nvPicPr>
          <p:cNvPr id="7" name="Picture 3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905000"/>
            <a:ext cx="2743200" cy="396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96400" y="2514600"/>
            <a:ext cx="2514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Characterization of most at risk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Prioritization of populations, programmes, products for whom cascades is necessary must be contextualized  and based on local </a:t>
            </a:r>
            <a:r>
              <a:rPr lang="en-US" b="1" dirty="0" smtClean="0"/>
              <a:t>(county) epidemics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9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8805863" y="657226"/>
            <a:ext cx="163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2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009" y="6298947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9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12</a:t>
            </a:fld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1828800" y="1140032"/>
            <a:ext cx="7162800" cy="5004367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6"/>
          </p:nvPr>
        </p:nvSpPr>
        <p:spPr>
          <a:xfrm>
            <a:off x="720001" y="413068"/>
            <a:ext cx="5364711" cy="5760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6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8805863" y="657226"/>
            <a:ext cx="163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3069" y="-23813"/>
            <a:ext cx="6980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Population Based Cascade-AGYW (Theoretical)</a:t>
            </a:r>
            <a:endParaRPr lang="en-US" sz="3200" b="1" dirty="0"/>
          </a:p>
        </p:txBody>
      </p:sp>
      <p:pic>
        <p:nvPicPr>
          <p:cNvPr id="12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448800" y="58674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The </a:t>
            </a:r>
            <a:r>
              <a:rPr lang="en-US" sz="1200" dirty="0" smtClean="0"/>
              <a:t>Global Fund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38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12" name="Picture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64491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8805863" y="657226"/>
            <a:ext cx="163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pic>
        <p:nvPicPr>
          <p:cNvPr id="16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752600" y="92076"/>
            <a:ext cx="8686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Population Based Cascade-AGYW</a:t>
            </a:r>
          </a:p>
          <a:p>
            <a:r>
              <a:rPr lang="en-US" sz="3200" b="1" dirty="0" smtClean="0"/>
              <a:t> (Theoretical)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995458" y="5995472"/>
            <a:ext cx="17052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Source: The Global Fund</a:t>
            </a:r>
          </a:p>
        </p:txBody>
      </p:sp>
    </p:spTree>
    <p:extLst>
      <p:ext uri="{BB962C8B-B14F-4D97-AF65-F5344CB8AC3E}">
        <p14:creationId xmlns:p14="http://schemas.microsoft.com/office/powerpoint/2010/main" val="338250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05775"/>
              </p:ext>
            </p:extLst>
          </p:nvPr>
        </p:nvGraphicFramePr>
        <p:xfrm>
          <a:off x="8143188" y="1800741"/>
          <a:ext cx="403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39718"/>
              </p:ext>
            </p:extLst>
          </p:nvPr>
        </p:nvGraphicFramePr>
        <p:xfrm>
          <a:off x="144324" y="2168800"/>
          <a:ext cx="41148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2233622" y="1710183"/>
            <a:ext cx="7877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Condoms Prevention Cascade(s)? for Sex Workers in Nairobi</a:t>
            </a:r>
            <a:r>
              <a:rPr lang="en-US" sz="2400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2286000"/>
            <a:ext cx="2743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In-sufficient data for many cascades </a:t>
            </a:r>
          </a:p>
          <a:p>
            <a:endParaRPr lang="en-US" sz="2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How do we model/ estimate the prevention benefit </a:t>
            </a:r>
            <a:endParaRPr lang="en-US" sz="2200" dirty="0"/>
          </a:p>
        </p:txBody>
      </p:sp>
      <p:pic>
        <p:nvPicPr>
          <p:cNvPr id="10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8805863" y="657226"/>
            <a:ext cx="163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Prioritization by population and product (intervention) based on local epidemics</a:t>
            </a:r>
            <a:endParaRPr lang="en-US" sz="3200" b="1" dirty="0"/>
          </a:p>
        </p:txBody>
      </p:sp>
      <p:pic>
        <p:nvPicPr>
          <p:cNvPr id="14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05000" y="64674"/>
            <a:ext cx="7772400" cy="138312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Rockwell" panose="02060603020205020403" pitchFamily="18" charset="0"/>
              </a:rPr>
              <a:t/>
            </a:r>
            <a:br>
              <a:rPr lang="en-US" sz="3200" b="1" dirty="0" smtClean="0">
                <a:latin typeface="Rockwell" panose="02060603020205020403" pitchFamily="18" charset="0"/>
              </a:rPr>
            </a:br>
            <a:endParaRPr lang="en-US" sz="3200" dirty="0">
              <a:latin typeface="Rockwell" panose="02060603020205020403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124871"/>
            <a:ext cx="7543800" cy="4581280"/>
          </a:xfrm>
        </p:spPr>
        <p:txBody>
          <a:bodyPr>
            <a:noAutofit/>
          </a:bodyPr>
          <a:lstStyle/>
          <a:p>
            <a:r>
              <a:rPr lang="en-US" sz="2400" b="1" dirty="0"/>
              <a:t>Forecasting and quantification systems and expertise</a:t>
            </a:r>
          </a:p>
          <a:p>
            <a:pPr lvl="1"/>
            <a:r>
              <a:rPr lang="en-US" sz="2400" b="1" dirty="0"/>
              <a:t>What product is required, where?</a:t>
            </a:r>
          </a:p>
          <a:p>
            <a:pPr lvl="1"/>
            <a:r>
              <a:rPr lang="en-US" sz="2400" b="1" dirty="0"/>
              <a:t>How many products (by count)</a:t>
            </a:r>
          </a:p>
          <a:p>
            <a:pPr lvl="1"/>
            <a:r>
              <a:rPr lang="en-US" sz="2400" b="1" dirty="0"/>
              <a:t>Commodity supply and management systems</a:t>
            </a:r>
          </a:p>
          <a:p>
            <a:endParaRPr lang="en-US" sz="2400" b="1" dirty="0"/>
          </a:p>
          <a:p>
            <a:r>
              <a:rPr lang="en-US" sz="2400" b="1" dirty="0" smtClean="0"/>
              <a:t>Promoting uptake </a:t>
            </a:r>
          </a:p>
          <a:p>
            <a:pPr lvl="1"/>
            <a:r>
              <a:rPr lang="en-US" sz="2400" b="1" dirty="0" smtClean="0"/>
              <a:t>Targeted HIV prevention and product literacy</a:t>
            </a:r>
          </a:p>
          <a:p>
            <a:pPr lvl="1"/>
            <a:r>
              <a:rPr lang="en-US" sz="2400" b="1" dirty="0" smtClean="0"/>
              <a:t>Investments in marketing </a:t>
            </a:r>
            <a:r>
              <a:rPr lang="en-US" sz="2400" b="1" dirty="0" smtClean="0"/>
              <a:t>prevention</a:t>
            </a:r>
          </a:p>
          <a:p>
            <a:pPr lvl="1"/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‘</a:t>
            </a:r>
            <a:r>
              <a:rPr lang="en-US" sz="2400" b="1" i="1" dirty="0"/>
              <a:t>Every young person, old </a:t>
            </a:r>
            <a:r>
              <a:rPr lang="en-US" sz="2400" b="1" i="1" dirty="0" smtClean="0"/>
              <a:t>person, </a:t>
            </a:r>
            <a:r>
              <a:rPr lang="en-US" sz="2400" b="1" i="1" dirty="0"/>
              <a:t>literate or </a:t>
            </a:r>
            <a:r>
              <a:rPr lang="en-US" sz="2400" b="1" i="1" dirty="0" smtClean="0"/>
              <a:t>not </a:t>
            </a:r>
            <a:r>
              <a:rPr lang="en-US" sz="2400" b="1" i="1" dirty="0"/>
              <a:t>knows where to get a ‘</a:t>
            </a:r>
            <a:r>
              <a:rPr lang="en-US" sz="2400" b="1" i="1" dirty="0"/>
              <a:t>bamba</a:t>
            </a:r>
            <a:r>
              <a:rPr lang="en-US" sz="2400" b="1" i="1" dirty="0"/>
              <a:t> 20’ in Kenya.  Why do they not know where to get a condom</a:t>
            </a:r>
            <a:r>
              <a:rPr lang="en-US" sz="2400" b="1" i="1" dirty="0" smtClean="0"/>
              <a:t>?’</a:t>
            </a:r>
            <a:endParaRPr lang="en-US" sz="24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25F-00A3-4775-A249-2C9234F710F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" name="Content Placeholder 5" descr="imagesKVK1GHC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2603052"/>
            <a:ext cx="4060898" cy="2434121"/>
          </a:xfrm>
          <a:prstGeom prst="rect">
            <a:avLst/>
          </a:prstGeom>
        </p:spPr>
      </p:pic>
      <p:pic>
        <p:nvPicPr>
          <p:cNvPr id="8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-23813"/>
            <a:ext cx="98298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399" y="-38541"/>
            <a:ext cx="868680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Cascades will be as useful as they can </a:t>
            </a:r>
            <a:r>
              <a:rPr lang="en-US" sz="3200" b="1" dirty="0" smtClean="0">
                <a:latin typeface="+mj-lt"/>
              </a:rPr>
              <a:t>revolutionize </a:t>
            </a:r>
            <a:r>
              <a:rPr lang="en-US" sz="3200" b="1" dirty="0" smtClean="0">
                <a:latin typeface="+mj-lt"/>
              </a:rPr>
              <a:t>execution of HIV programming</a:t>
            </a:r>
            <a:endParaRPr lang="en-US" sz="3200" dirty="0" smtClean="0">
              <a:latin typeface="+mj-lt"/>
            </a:endParaRPr>
          </a:p>
          <a:p>
            <a:endParaRPr lang="en-US" dirty="0"/>
          </a:p>
        </p:txBody>
      </p:sp>
      <p:pic>
        <p:nvPicPr>
          <p:cNvPr id="11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8805863" y="657226"/>
            <a:ext cx="163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05000" y="64674"/>
            <a:ext cx="7772400" cy="138312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Rockwell" panose="02060603020205020403" pitchFamily="18" charset="0"/>
              </a:rPr>
              <a:t/>
            </a:r>
            <a:br>
              <a:rPr lang="en-US" sz="3200" b="1" dirty="0" smtClean="0">
                <a:latin typeface="Rockwell" panose="02060603020205020403" pitchFamily="18" charset="0"/>
              </a:rPr>
            </a:br>
            <a:endParaRPr lang="en-US" sz="3200" dirty="0">
              <a:latin typeface="Rockwell" panose="02060603020205020403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545431"/>
            <a:ext cx="7086600" cy="48926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Monitoring and evaluation  </a:t>
            </a:r>
          </a:p>
          <a:p>
            <a:pPr lvl="1"/>
            <a:r>
              <a:rPr lang="en-US" sz="2400" b="1" dirty="0" smtClean="0"/>
              <a:t>Targets &amp; indicators for HIV prevention </a:t>
            </a:r>
          </a:p>
          <a:p>
            <a:pPr lvl="1"/>
            <a:r>
              <a:rPr lang="en-US" sz="2400" b="1" dirty="0" smtClean="0"/>
              <a:t>Key (global or national) indicators for the prevention cascade e.g. </a:t>
            </a:r>
            <a:r>
              <a:rPr lang="en-US" sz="2400" b="1" dirty="0" smtClean="0"/>
              <a:t>Tx</a:t>
            </a:r>
            <a:r>
              <a:rPr lang="en-US" sz="2400" b="1" dirty="0" smtClean="0"/>
              <a:t> 90-90-90</a:t>
            </a:r>
          </a:p>
          <a:p>
            <a:pPr lvl="1"/>
            <a:r>
              <a:rPr lang="en-US" sz="2400" b="1" dirty="0" smtClean="0"/>
              <a:t>Data collection tools and systems</a:t>
            </a:r>
          </a:p>
          <a:p>
            <a:pPr lvl="2"/>
            <a:r>
              <a:rPr lang="en-US" b="1" dirty="0" smtClean="0"/>
              <a:t>Reporting uptake</a:t>
            </a:r>
          </a:p>
          <a:p>
            <a:pPr lvl="2"/>
            <a:r>
              <a:rPr lang="en-US" b="1" dirty="0" smtClean="0"/>
              <a:t>Community follow up</a:t>
            </a:r>
          </a:p>
          <a:p>
            <a:pPr lvl="2"/>
            <a:r>
              <a:rPr lang="en-US" b="1" dirty="0" smtClean="0"/>
              <a:t>Adherence </a:t>
            </a:r>
          </a:p>
          <a:p>
            <a:pPr lvl="1"/>
            <a:r>
              <a:rPr lang="en-US" sz="2400" b="1" dirty="0" smtClean="0"/>
              <a:t>Data capture and use at national level and utilization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25F-00A3-4775-A249-2C9234F710F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" name="Content Placeholder 5" descr="imagesKVK1GHC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2603052"/>
            <a:ext cx="4594298" cy="2434121"/>
          </a:xfrm>
          <a:prstGeom prst="rect">
            <a:avLst/>
          </a:prstGeom>
        </p:spPr>
      </p:pic>
      <p:pic>
        <p:nvPicPr>
          <p:cNvPr id="8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8805863" y="657226"/>
            <a:ext cx="163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6563" y="26990"/>
            <a:ext cx="709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Cascades will be as useful </a:t>
            </a:r>
            <a:r>
              <a:rPr lang="en-US" sz="3200" b="1" dirty="0" smtClean="0"/>
              <a:t>data systems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Investments in cascades should cause minimal interruption to already existing </a:t>
            </a:r>
            <a:r>
              <a:rPr lang="en-US" sz="2400" b="1" dirty="0" smtClean="0"/>
              <a:t>health and other sector  </a:t>
            </a:r>
            <a:r>
              <a:rPr lang="en-US" sz="2400" b="1" dirty="0" smtClean="0"/>
              <a:t>data </a:t>
            </a:r>
            <a:r>
              <a:rPr lang="en-US" sz="2400" b="1" dirty="0" smtClean="0"/>
              <a:t>systems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Non </a:t>
            </a:r>
            <a:r>
              <a:rPr lang="en-US" sz="2400" b="1" dirty="0" smtClean="0"/>
              <a:t>health programs-can these be used as a platform for HIV prevention delivery? </a:t>
            </a:r>
            <a:r>
              <a:rPr lang="en-US" sz="2400" b="1" dirty="0" smtClean="0"/>
              <a:t>Cascades must consider data from other systems e.g. education or social services that are available in many countries? 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Perhaps, there will not be a single cascade, but multiple cascades</a:t>
            </a:r>
          </a:p>
          <a:p>
            <a:pPr lvl="1"/>
            <a:r>
              <a:rPr lang="en-US" sz="2000" b="1" dirty="0" smtClean="0"/>
              <a:t>Kenya – condoms cascade as a pilot at scale </a:t>
            </a:r>
            <a:endParaRPr lang="en-US" sz="2000" b="1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400" y="274638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Final considerations</a:t>
            </a:r>
            <a:endParaRPr lang="en-US" sz="3600" b="1" dirty="0"/>
          </a:p>
        </p:txBody>
      </p:sp>
      <p:pic>
        <p:nvPicPr>
          <p:cNvPr id="7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 flipH="1">
            <a:off x="8610600" y="609600"/>
            <a:ext cx="167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sz="1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b="1" dirty="0"/>
              <a:t>NACC Colleagues –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Nduku Kilonzo, Emmy Chesire, Kennedy Mutai, Joab Khasewa ,Becky Nyambeki, George Onyango</a:t>
            </a:r>
            <a:endParaRPr lang="en-US" altLang="en-US" sz="2400" b="1" dirty="0"/>
          </a:p>
          <a:p>
            <a:r>
              <a:rPr lang="en-US" altLang="en-US" sz="2400" b="1" dirty="0" smtClean="0"/>
              <a:t>NASCOP Colleagues- George Githuka, Joyce </a:t>
            </a:r>
            <a:r>
              <a:rPr lang="en-US" altLang="en-US" sz="2400" b="1" dirty="0" smtClean="0"/>
              <a:t>Wamicwe</a:t>
            </a:r>
            <a:endParaRPr lang="en-US" altLang="en-US" sz="2400" b="1" dirty="0" smtClean="0"/>
          </a:p>
          <a:p>
            <a:r>
              <a:rPr lang="en-US" altLang="en-US" sz="2400" b="1" dirty="0" smtClean="0"/>
              <a:t>Lize</a:t>
            </a:r>
            <a:r>
              <a:rPr lang="en-US" altLang="en-US" sz="2400" b="1" dirty="0" smtClean="0"/>
              <a:t> Aloo- </a:t>
            </a:r>
            <a:r>
              <a:rPr lang="en-US" altLang="en-US" sz="2400" b="1" dirty="0" smtClean="0"/>
              <a:t>GFTAM,Geneva</a:t>
            </a:r>
            <a:endParaRPr lang="en-US" altLang="en-US" sz="2400" b="1" dirty="0" smtClean="0"/>
          </a:p>
          <a:p>
            <a:r>
              <a:rPr lang="en-US" altLang="en-US" sz="2400" b="1" dirty="0" smtClean="0"/>
              <a:t>Kenya </a:t>
            </a:r>
            <a:r>
              <a:rPr lang="en-US" altLang="en-US" sz="2400" b="1" dirty="0"/>
              <a:t>HIV Prevention Working Group </a:t>
            </a:r>
          </a:p>
          <a:p>
            <a:r>
              <a:rPr lang="en-US" altLang="en-US" sz="2400" b="1" dirty="0" smtClean="0"/>
              <a:t>Condom </a:t>
            </a:r>
            <a:r>
              <a:rPr lang="en-US" altLang="en-US" sz="2400" b="1" dirty="0"/>
              <a:t>working group Kenya</a:t>
            </a:r>
          </a:p>
          <a:p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400" y="274638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Acknowledgements</a:t>
            </a:r>
            <a:endParaRPr lang="en-US" sz="3600" b="1" dirty="0"/>
          </a:p>
        </p:txBody>
      </p:sp>
      <p:pic>
        <p:nvPicPr>
          <p:cNvPr id="7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 flipH="1">
            <a:off x="8610600" y="609600"/>
            <a:ext cx="167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07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437321" y="3302164"/>
            <a:ext cx="5411972" cy="9250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437321" y="4252552"/>
            <a:ext cx="5411972" cy="9250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437321" y="5202940"/>
            <a:ext cx="5411972" cy="9250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437321" y="2351776"/>
            <a:ext cx="5411972" cy="9250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37321" y="1412170"/>
            <a:ext cx="5411972" cy="925033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24063" y="1398588"/>
            <a:ext cx="2413000" cy="925512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24063" y="2324101"/>
            <a:ext cx="2413000" cy="923925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24063" y="3248026"/>
            <a:ext cx="2413000" cy="925513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24063" y="4173538"/>
            <a:ext cx="2413000" cy="925512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024063" y="5099051"/>
            <a:ext cx="2413000" cy="923925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94" name="TextBox 18"/>
          <p:cNvSpPr txBox="1">
            <a:spLocks noChangeArrowheads="1"/>
          </p:cNvSpPr>
          <p:nvPr/>
        </p:nvSpPr>
        <p:spPr bwMode="auto">
          <a:xfrm>
            <a:off x="4749800" y="1624013"/>
            <a:ext cx="4497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chemeClr val="bg1">
                    <a:lumMod val="50000"/>
                  </a:schemeClr>
                </a:solidFill>
              </a:rPr>
              <a:t>Ending the AIDS epidemic and Achieving Universal Health Coverage by 2030 in Africa</a:t>
            </a:r>
            <a:endParaRPr lang="en-US" altLang="en-US" sz="1500" b="1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95" name="TextBox 19"/>
          <p:cNvSpPr txBox="1">
            <a:spLocks noChangeArrowheads="1"/>
          </p:cNvSpPr>
          <p:nvPr/>
        </p:nvSpPr>
        <p:spPr bwMode="auto">
          <a:xfrm>
            <a:off x="4749800" y="2559050"/>
            <a:ext cx="45989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chemeClr val="bg1">
                    <a:lumMod val="50000"/>
                  </a:schemeClr>
                </a:solidFill>
              </a:rPr>
              <a:t>Kenya: Leadership and Innovation for Results in </a:t>
            </a:r>
            <a:r>
              <a:rPr lang="en-GB" altLang="en-US" sz="1600" b="1" dirty="0">
                <a:solidFill>
                  <a:schemeClr val="bg1">
                    <a:lumMod val="50000"/>
                  </a:schemeClr>
                </a:solidFill>
              </a:rPr>
              <a:t>eMTCT</a:t>
            </a:r>
            <a:r>
              <a:rPr lang="en-GB" altLang="en-US" sz="1600" b="1" dirty="0">
                <a:solidFill>
                  <a:schemeClr val="bg1">
                    <a:lumMod val="50000"/>
                  </a:schemeClr>
                </a:solidFill>
              </a:rPr>
              <a:t> and Adolescent Care</a:t>
            </a:r>
            <a:endParaRPr lang="en-US" altLang="en-US" sz="1600" b="1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96" name="TextBox 20"/>
          <p:cNvSpPr txBox="1">
            <a:spLocks noChangeArrowheads="1"/>
          </p:cNvSpPr>
          <p:nvPr/>
        </p:nvSpPr>
        <p:spPr bwMode="auto">
          <a:xfrm>
            <a:off x="4749801" y="3470275"/>
            <a:ext cx="46847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chemeClr val="bg1">
                    <a:lumMod val="50000"/>
                  </a:schemeClr>
                </a:solidFill>
              </a:rPr>
              <a:t>Youth Leadership in Action: Lessons from Kenya and Beyond</a:t>
            </a:r>
            <a:endParaRPr lang="en-US" altLang="en-US" sz="1600" b="1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97" name="TextBox 21"/>
          <p:cNvSpPr txBox="1">
            <a:spLocks noChangeArrowheads="1"/>
          </p:cNvSpPr>
          <p:nvPr/>
        </p:nvSpPr>
        <p:spPr bwMode="auto">
          <a:xfrm>
            <a:off x="4749801" y="4384675"/>
            <a:ext cx="46847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chemeClr val="bg1">
                    <a:lumMod val="50000"/>
                  </a:schemeClr>
                </a:solidFill>
              </a:rPr>
              <a:t>The Elusive 90:90:90: The Experience of Kenya as an Early Adopter of Evidence</a:t>
            </a:r>
            <a:endParaRPr lang="en-US" altLang="en-US" sz="1600" b="1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98" name="TextBox 22"/>
          <p:cNvSpPr txBox="1">
            <a:spLocks noChangeArrowheads="1"/>
          </p:cNvSpPr>
          <p:nvPr/>
        </p:nvSpPr>
        <p:spPr bwMode="auto">
          <a:xfrm>
            <a:off x="4645026" y="5249864"/>
            <a:ext cx="50133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/>
              <a:t>From Research to Real world settings; scaling up </a:t>
            </a:r>
            <a:r>
              <a:rPr lang="en-US" altLang="en-US" sz="1600" b="1" dirty="0"/>
              <a:t>PrEP</a:t>
            </a:r>
            <a:r>
              <a:rPr lang="en-US" altLang="en-US" sz="1600" b="1" dirty="0"/>
              <a:t> within National Programs.</a:t>
            </a:r>
            <a:endParaRPr lang="en-US" altLang="en-US" sz="1600" b="1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62175" y="1530351"/>
            <a:ext cx="22748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Date: Monday, July 23, 2018</a:t>
            </a:r>
          </a:p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Time: 10:15-12:15pm</a:t>
            </a:r>
          </a:p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Venue: Elicium 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24076" y="2455863"/>
            <a:ext cx="22336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cs typeface="Helvetica" panose="020B0604020202020204" pitchFamily="34" charset="0"/>
              </a:rPr>
              <a:t>Date: Tuesday, July 24, 2018</a:t>
            </a:r>
          </a:p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cs typeface="Helvetica" panose="020B0604020202020204" pitchFamily="34" charset="0"/>
              </a:rPr>
              <a:t>Time: 18:30-20:30</a:t>
            </a:r>
          </a:p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cs typeface="Helvetica" panose="020B0604020202020204" pitchFamily="34" charset="0"/>
              </a:rPr>
              <a:t>Venue: E105-108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7401" y="3395663"/>
            <a:ext cx="25876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cs typeface="Helvetica" panose="020B0604020202020204" pitchFamily="34" charset="0"/>
              </a:rPr>
              <a:t>Date: Wednesday, July 25, 2018</a:t>
            </a:r>
          </a:p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cs typeface="Helvetica" panose="020B0604020202020204" pitchFamily="34" charset="0"/>
              </a:rPr>
              <a:t>Time: 7:00-8:30am</a:t>
            </a:r>
          </a:p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cs typeface="Helvetica" panose="020B0604020202020204" pitchFamily="34" charset="0"/>
              </a:rPr>
              <a:t>Venue: E105-108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5814" y="4338638"/>
            <a:ext cx="23701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cs typeface="Helvetica" panose="020B0604020202020204" pitchFamily="34" charset="0"/>
              </a:rPr>
              <a:t>Date: Thursday, July 26, 2018</a:t>
            </a:r>
          </a:p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cs typeface="Helvetica" panose="020B0604020202020204" pitchFamily="34" charset="0"/>
              </a:rPr>
              <a:t>Time: 7:00-8:30am</a:t>
            </a:r>
          </a:p>
          <a:p>
            <a:pPr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cs typeface="Helvetica" panose="020B0604020202020204" pitchFamily="34" charset="0"/>
              </a:rPr>
              <a:t>Venue: E105-108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5813" y="5211763"/>
            <a:ext cx="20939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Date: Friday, July 27, 2018</a:t>
            </a:r>
          </a:p>
          <a:p>
            <a:pPr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Time: 7:00-8:30am</a:t>
            </a:r>
          </a:p>
          <a:p>
            <a:pPr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Venue: G104-105</a:t>
            </a:r>
          </a:p>
        </p:txBody>
      </p:sp>
      <p:pic>
        <p:nvPicPr>
          <p:cNvPr id="310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603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6" name="Rectangle 37"/>
          <p:cNvSpPr>
            <a:spLocks noChangeArrowheads="1"/>
          </p:cNvSpPr>
          <p:nvPr/>
        </p:nvSpPr>
        <p:spPr bwMode="auto">
          <a:xfrm>
            <a:off x="8805863" y="657226"/>
            <a:ext cx="163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3107" name="TextBox 9"/>
          <p:cNvSpPr txBox="1">
            <a:spLocks noChangeArrowheads="1"/>
          </p:cNvSpPr>
          <p:nvPr/>
        </p:nvSpPr>
        <p:spPr bwMode="auto">
          <a:xfrm>
            <a:off x="1811339" y="227013"/>
            <a:ext cx="67087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C00000"/>
                </a:solidFill>
                <a:ea typeface="Helvetica" panose="020B0604020202020204" pitchFamily="34" charset="0"/>
                <a:cs typeface="Helvetica" panose="020B0604020202020204" pitchFamily="34" charset="0"/>
              </a:rPr>
              <a:t>We are Team Kenya!  Welcome to our Symposia;</a:t>
            </a:r>
            <a:endParaRPr lang="en-US" altLang="en-US" sz="2200" dirty="0">
              <a:solidFill>
                <a:srgbClr val="C00000"/>
              </a:solidFill>
              <a:ea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108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7"/>
          <p:cNvSpPr txBox="1">
            <a:spLocks noChangeArrowheads="1"/>
          </p:cNvSpPr>
          <p:nvPr/>
        </p:nvSpPr>
        <p:spPr bwMode="auto">
          <a:xfrm>
            <a:off x="8386764" y="728664"/>
            <a:ext cx="1717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#KENYAatAIDS2018</a:t>
            </a:r>
          </a:p>
        </p:txBody>
      </p:sp>
      <p:pic>
        <p:nvPicPr>
          <p:cNvPr id="4099" name="Picture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603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67"/>
          <p:cNvSpPr>
            <a:spLocks noChangeArrowheads="1"/>
          </p:cNvSpPr>
          <p:nvPr/>
        </p:nvSpPr>
        <p:spPr bwMode="auto">
          <a:xfrm>
            <a:off x="8805863" y="657226"/>
            <a:ext cx="163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1725614" y="360363"/>
            <a:ext cx="6708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ea typeface="Helvetica" panose="020B0604020202020204" pitchFamily="34" charset="0"/>
                <a:cs typeface="Helvetica" panose="020B0604020202020204" pitchFamily="34" charset="0"/>
              </a:rPr>
              <a:t>HIV Burden in Kenya, 2018</a:t>
            </a:r>
            <a:endParaRPr lang="en-US" altLang="en-US" dirty="0">
              <a:ea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103" name="Group 4"/>
          <p:cNvGrpSpPr>
            <a:grpSpLocks/>
          </p:cNvGrpSpPr>
          <p:nvPr/>
        </p:nvGrpSpPr>
        <p:grpSpPr bwMode="auto">
          <a:xfrm>
            <a:off x="6475414" y="5207000"/>
            <a:ext cx="898525" cy="838200"/>
            <a:chOff x="4979634" y="4768838"/>
            <a:chExt cx="898641" cy="838084"/>
          </a:xfrm>
        </p:grpSpPr>
        <p:pic>
          <p:nvPicPr>
            <p:cNvPr id="4138" name="Picture 3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9634" y="4768838"/>
              <a:ext cx="476856" cy="832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9" name="Picture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948" y="4801113"/>
              <a:ext cx="450327" cy="805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Rectangle 39"/>
          <p:cNvSpPr/>
          <p:nvPr/>
        </p:nvSpPr>
        <p:spPr>
          <a:xfrm>
            <a:off x="6462713" y="2974975"/>
            <a:ext cx="38036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Adolescent and Young People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906588" y="2797175"/>
            <a:ext cx="8075612" cy="635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052764" y="1265238"/>
            <a:ext cx="304323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 Prevalence = </a:t>
            </a:r>
            <a:r>
              <a:rPr lang="en-US" dirty="0"/>
              <a:t>4.9%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 = </a:t>
            </a:r>
            <a:r>
              <a:rPr lang="en-US" dirty="0"/>
              <a:t>6.2%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 Male = </a:t>
            </a:r>
            <a:r>
              <a:rPr lang="en-US" dirty="0"/>
              <a:t>3.5%</a:t>
            </a:r>
          </a:p>
          <a:p>
            <a:pPr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PLHIV (all ages) = </a:t>
            </a:r>
            <a:r>
              <a:rPr lang="en-US" dirty="0"/>
              <a:t>1.5M </a:t>
            </a:r>
          </a:p>
        </p:txBody>
      </p:sp>
      <p:grpSp>
        <p:nvGrpSpPr>
          <p:cNvPr id="4107" name="Group 3"/>
          <p:cNvGrpSpPr>
            <a:grpSpLocks/>
          </p:cNvGrpSpPr>
          <p:nvPr/>
        </p:nvGrpSpPr>
        <p:grpSpPr bwMode="auto">
          <a:xfrm>
            <a:off x="1752601" y="1265238"/>
            <a:ext cx="1293813" cy="1193800"/>
            <a:chOff x="163973" y="952585"/>
            <a:chExt cx="1294302" cy="1193825"/>
          </a:xfrm>
        </p:grpSpPr>
        <p:pic>
          <p:nvPicPr>
            <p:cNvPr id="4135" name="Picture 3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700" y="1538318"/>
              <a:ext cx="751551" cy="608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6" name="Picture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487" y="992153"/>
              <a:ext cx="596788" cy="899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7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73" y="952585"/>
              <a:ext cx="667454" cy="967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Rectangle 47"/>
          <p:cNvSpPr/>
          <p:nvPr/>
        </p:nvSpPr>
        <p:spPr>
          <a:xfrm>
            <a:off x="1981200" y="2990850"/>
            <a:ext cx="38052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new HIV Infections in 2017</a:t>
            </a:r>
          </a:p>
        </p:txBody>
      </p:sp>
      <p:pic>
        <p:nvPicPr>
          <p:cNvPr id="4109" name="Pictur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5495925"/>
            <a:ext cx="80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TextBox 42"/>
          <p:cNvSpPr txBox="1">
            <a:spLocks noChangeArrowheads="1"/>
          </p:cNvSpPr>
          <p:nvPr/>
        </p:nvSpPr>
        <p:spPr bwMode="auto">
          <a:xfrm>
            <a:off x="3052763" y="3606801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All ages = 52,800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4111" name="Rectangle 43"/>
          <p:cNvSpPr>
            <a:spLocks noChangeArrowheads="1"/>
          </p:cNvSpPr>
          <p:nvPr/>
        </p:nvSpPr>
        <p:spPr bwMode="auto">
          <a:xfrm>
            <a:off x="3044826" y="5641975"/>
            <a:ext cx="2335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Children (0-14) = 8,000</a:t>
            </a:r>
          </a:p>
        </p:txBody>
      </p:sp>
      <p:grpSp>
        <p:nvGrpSpPr>
          <p:cNvPr id="4112" name="Group 44"/>
          <p:cNvGrpSpPr>
            <a:grpSpLocks/>
          </p:cNvGrpSpPr>
          <p:nvPr/>
        </p:nvGrpSpPr>
        <p:grpSpPr bwMode="auto">
          <a:xfrm>
            <a:off x="1944689" y="4575175"/>
            <a:ext cx="898525" cy="838200"/>
            <a:chOff x="4979634" y="4768838"/>
            <a:chExt cx="898641" cy="838084"/>
          </a:xfrm>
        </p:grpSpPr>
        <p:pic>
          <p:nvPicPr>
            <p:cNvPr id="4133" name="Picture 4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9634" y="4768838"/>
              <a:ext cx="476856" cy="832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4" name="Picture 4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948" y="4801113"/>
              <a:ext cx="450327" cy="805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13" name="TextBox 47"/>
          <p:cNvSpPr txBox="1">
            <a:spLocks noChangeArrowheads="1"/>
          </p:cNvSpPr>
          <p:nvPr/>
        </p:nvSpPr>
        <p:spPr bwMode="auto">
          <a:xfrm>
            <a:off x="3044826" y="4837114"/>
            <a:ext cx="2189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Adults (15+ = 44,800)</a:t>
            </a:r>
          </a:p>
        </p:txBody>
      </p:sp>
      <p:grpSp>
        <p:nvGrpSpPr>
          <p:cNvPr id="4114" name="Group 48"/>
          <p:cNvGrpSpPr>
            <a:grpSpLocks/>
          </p:cNvGrpSpPr>
          <p:nvPr/>
        </p:nvGrpSpPr>
        <p:grpSpPr bwMode="auto">
          <a:xfrm>
            <a:off x="1758951" y="3395663"/>
            <a:ext cx="1293813" cy="1193800"/>
            <a:chOff x="163973" y="952585"/>
            <a:chExt cx="1294302" cy="1193825"/>
          </a:xfrm>
        </p:grpSpPr>
        <p:pic>
          <p:nvPicPr>
            <p:cNvPr id="4130" name="Picture 4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700" y="1538318"/>
              <a:ext cx="751551" cy="608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1" name="Picture 5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487" y="992153"/>
              <a:ext cx="596788" cy="899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2" name="Picture 5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73" y="952585"/>
              <a:ext cx="667454" cy="967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80" name="Straight Connector 79"/>
          <p:cNvCxnSpPr/>
          <p:nvPr/>
        </p:nvCxnSpPr>
        <p:spPr>
          <a:xfrm>
            <a:off x="6100763" y="2852738"/>
            <a:ext cx="0" cy="321945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6" name="Group 53"/>
          <p:cNvGrpSpPr>
            <a:grpSpLocks/>
          </p:cNvGrpSpPr>
          <p:nvPr/>
        </p:nvGrpSpPr>
        <p:grpSpPr bwMode="auto">
          <a:xfrm>
            <a:off x="6334126" y="3797300"/>
            <a:ext cx="898525" cy="838200"/>
            <a:chOff x="4979634" y="4768838"/>
            <a:chExt cx="898641" cy="838084"/>
          </a:xfrm>
        </p:grpSpPr>
        <p:pic>
          <p:nvPicPr>
            <p:cNvPr id="4128" name="Picture 5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9634" y="4768838"/>
              <a:ext cx="476856" cy="832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9" name="Picture 5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948" y="4801113"/>
              <a:ext cx="450327" cy="805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17" name="TextBox 59"/>
          <p:cNvSpPr txBox="1">
            <a:spLocks noChangeArrowheads="1"/>
          </p:cNvSpPr>
          <p:nvPr/>
        </p:nvSpPr>
        <p:spPr bwMode="auto">
          <a:xfrm>
            <a:off x="7532688" y="5413375"/>
            <a:ext cx="2444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PLHIV = 184,700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New infections = 17,700</a:t>
            </a:r>
          </a:p>
        </p:txBody>
      </p:sp>
      <p:sp>
        <p:nvSpPr>
          <p:cNvPr id="4118" name="TextBox 60"/>
          <p:cNvSpPr txBox="1">
            <a:spLocks noChangeArrowheads="1"/>
          </p:cNvSpPr>
          <p:nvPr/>
        </p:nvSpPr>
        <p:spPr bwMode="auto">
          <a:xfrm>
            <a:off x="6234114" y="3441700"/>
            <a:ext cx="374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/>
              <a:t>Adolescents 10-19 years</a:t>
            </a:r>
          </a:p>
        </p:txBody>
      </p:sp>
      <p:sp>
        <p:nvSpPr>
          <p:cNvPr id="4119" name="TextBox 61"/>
          <p:cNvSpPr txBox="1">
            <a:spLocks noChangeArrowheads="1"/>
          </p:cNvSpPr>
          <p:nvPr/>
        </p:nvSpPr>
        <p:spPr bwMode="auto">
          <a:xfrm>
            <a:off x="6248400" y="4892675"/>
            <a:ext cx="3729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/>
              <a:t>Young Adults 15-24 years</a:t>
            </a:r>
          </a:p>
        </p:txBody>
      </p:sp>
      <p:sp>
        <p:nvSpPr>
          <p:cNvPr id="4120" name="TextBox 62"/>
          <p:cNvSpPr txBox="1">
            <a:spLocks noChangeArrowheads="1"/>
          </p:cNvSpPr>
          <p:nvPr/>
        </p:nvSpPr>
        <p:spPr bwMode="auto">
          <a:xfrm>
            <a:off x="7424738" y="3863976"/>
            <a:ext cx="2328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PLHIV = 105,200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New infections = 8,200</a:t>
            </a:r>
          </a:p>
        </p:txBody>
      </p:sp>
      <p:sp>
        <p:nvSpPr>
          <p:cNvPr id="4121" name="Rectangle 63"/>
          <p:cNvSpPr>
            <a:spLocks noChangeArrowheads="1"/>
          </p:cNvSpPr>
          <p:nvPr/>
        </p:nvSpPr>
        <p:spPr bwMode="auto">
          <a:xfrm>
            <a:off x="7381876" y="2206626"/>
            <a:ext cx="3046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/>
              <a:t>Children living with HIV (0-14)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= 105,200</a:t>
            </a:r>
          </a:p>
        </p:txBody>
      </p:sp>
      <p:grpSp>
        <p:nvGrpSpPr>
          <p:cNvPr id="4122" name="Group 64"/>
          <p:cNvGrpSpPr>
            <a:grpSpLocks/>
          </p:cNvGrpSpPr>
          <p:nvPr/>
        </p:nvGrpSpPr>
        <p:grpSpPr bwMode="auto">
          <a:xfrm>
            <a:off x="6553200" y="1112838"/>
            <a:ext cx="871538" cy="990600"/>
            <a:chOff x="4979634" y="4768838"/>
            <a:chExt cx="898641" cy="838084"/>
          </a:xfrm>
        </p:grpSpPr>
        <p:pic>
          <p:nvPicPr>
            <p:cNvPr id="4126" name="Picture 6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9634" y="4768838"/>
              <a:ext cx="476856" cy="832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7" name="Picture 6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948" y="4801113"/>
              <a:ext cx="450327" cy="805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23" name="TextBox 67"/>
          <p:cNvSpPr txBox="1">
            <a:spLocks noChangeArrowheads="1"/>
          </p:cNvSpPr>
          <p:nvPr/>
        </p:nvSpPr>
        <p:spPr bwMode="auto">
          <a:xfrm>
            <a:off x="7424739" y="1317626"/>
            <a:ext cx="2841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/>
              <a:t>Adults living with HIV (15+)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= 1,388,200</a:t>
            </a:r>
          </a:p>
        </p:txBody>
      </p:sp>
      <p:pic>
        <p:nvPicPr>
          <p:cNvPr id="4124" name="Picture 6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3" y="2092325"/>
            <a:ext cx="8048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9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endParaRPr lang="en-US" sz="3600" b="1" dirty="0"/>
          </a:p>
        </p:txBody>
      </p:sp>
      <p:pic>
        <p:nvPicPr>
          <p:cNvPr id="4" name="Chart 1" descr="cid:image003.png@01D30555.5DEA46B0"/>
          <p:cNvPicPr>
            <a:picLocks noGrp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43000" y="1219200"/>
            <a:ext cx="9906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725613" y="180975"/>
            <a:ext cx="6538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elvetica" panose="020B0604020202020204" pitchFamily="34" charset="0"/>
                <a:cs typeface="Helvetica" panose="020B0604020202020204" pitchFamily="34" charset="0"/>
              </a:rPr>
              <a:t>HIV infections trends</a:t>
            </a:r>
            <a:endParaRPr lang="en-US" altLang="en-US" sz="3200" b="1" dirty="0">
              <a:solidFill>
                <a:schemeClr val="tx1">
                  <a:lumMod val="95000"/>
                  <a:lumOff val="5000"/>
                </a:schemeClr>
              </a:solidFill>
              <a:ea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" name="Pictur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349435" y="706081"/>
            <a:ext cx="19375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813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850" y="60325"/>
            <a:ext cx="5016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8740775" y="657226"/>
            <a:ext cx="170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1614487" y="137513"/>
            <a:ext cx="70358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ea typeface="Helvetica" panose="020B0604020202020204" pitchFamily="34" charset="0"/>
                <a:cs typeface="Helvetica" panose="020B0604020202020204" pitchFamily="34" charset="0"/>
              </a:rPr>
              <a:t>Access to Treatment (90–90–90 Targets) for Kenya</a:t>
            </a:r>
            <a:endParaRPr lang="en-US" altLang="en-US" dirty="0">
              <a:ea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95451" y="2243139"/>
            <a:ext cx="3217863" cy="75247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ounded Rectangle 4"/>
          <p:cNvSpPr/>
          <p:nvPr/>
        </p:nvSpPr>
        <p:spPr>
          <a:xfrm>
            <a:off x="1720851" y="2265364"/>
            <a:ext cx="2974975" cy="7080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90% of those who are HIV positive identified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012951" y="3121026"/>
            <a:ext cx="3217863" cy="75406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Rounded Rectangle 6"/>
          <p:cNvSpPr/>
          <p:nvPr/>
        </p:nvSpPr>
        <p:spPr>
          <a:xfrm>
            <a:off x="2036763" y="3143251"/>
            <a:ext cx="2413000" cy="7096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90% of those identified are on ART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330451" y="4000501"/>
            <a:ext cx="3217863" cy="754063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ounded Rectangle 8"/>
          <p:cNvSpPr/>
          <p:nvPr/>
        </p:nvSpPr>
        <p:spPr>
          <a:xfrm>
            <a:off x="2354263" y="4022726"/>
            <a:ext cx="2411412" cy="7096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90% of those on ART are virally suppressed 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756150" y="2814638"/>
            <a:ext cx="477838" cy="488950"/>
          </a:xfrm>
          <a:prstGeom prst="downArrow">
            <a:avLst>
              <a:gd name="adj1" fmla="val 55000"/>
              <a:gd name="adj2" fmla="val 45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Down Arrow 15"/>
          <p:cNvSpPr/>
          <p:nvPr/>
        </p:nvSpPr>
        <p:spPr>
          <a:xfrm>
            <a:off x="5073650" y="3687764"/>
            <a:ext cx="477838" cy="490537"/>
          </a:xfrm>
          <a:prstGeom prst="downArrow">
            <a:avLst>
              <a:gd name="adj1" fmla="val 55000"/>
              <a:gd name="adj2" fmla="val 45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158" name="Group 65"/>
          <p:cNvGrpSpPr>
            <a:grpSpLocks/>
          </p:cNvGrpSpPr>
          <p:nvPr/>
        </p:nvGrpSpPr>
        <p:grpSpPr bwMode="auto">
          <a:xfrm>
            <a:off x="5715001" y="1366839"/>
            <a:ext cx="4689475" cy="4090987"/>
            <a:chOff x="0" y="0"/>
            <a:chExt cx="4605867" cy="3999378"/>
          </a:xfrm>
        </p:grpSpPr>
        <p:graphicFrame>
          <p:nvGraphicFramePr>
            <p:cNvPr id="18" name="Chart 17">
              <a:extLst>
                <a:ext uri="{FF2B5EF4-FFF2-40B4-BE49-F238E27FC236}"/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4605867" cy="399937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9" name="TextBox 5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34805" y="69837"/>
              <a:ext cx="837288" cy="45937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000" dirty="0"/>
                <a:t>Estimated</a:t>
              </a:r>
              <a:r>
                <a:rPr lang="en-US" sz="1000" dirty="0">
                  <a:solidFill>
                    <a:sysClr val="windowText" lastClr="000000"/>
                  </a:solidFill>
                </a:rPr>
                <a:t> PLHIV 100%</a:t>
              </a:r>
            </a:p>
          </p:txBody>
        </p:sp>
        <p:sp>
          <p:nvSpPr>
            <p:cNvPr id="20" name="TextBox 6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526454" y="48110"/>
              <a:ext cx="877827" cy="45937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000" dirty="0"/>
                <a:t>1st 90</a:t>
              </a:r>
            </a:p>
            <a:p>
              <a:pPr algn="ctr">
                <a:defRPr/>
              </a:pPr>
              <a:r>
                <a:rPr lang="en-US" sz="1000" dirty="0"/>
                <a:t>1.3M (90%)</a:t>
              </a:r>
            </a:p>
          </p:txBody>
        </p:sp>
      </p:grpSp>
      <p:pic>
        <p:nvPicPr>
          <p:cNvPr id="6159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23813"/>
            <a:ext cx="9906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850" y="60325"/>
            <a:ext cx="5016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740775" y="657226"/>
            <a:ext cx="170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295400" y="1244601"/>
            <a:ext cx="10134599" cy="48513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19200" y="140714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EMTCT Cascade</a:t>
            </a:r>
            <a:endParaRPr lang="en-US" sz="3200" b="1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28"/>
              </a:spcBef>
              <a:buSzPts val="2200"/>
              <a:buNone/>
            </a:pPr>
            <a:r>
              <a:rPr lang="en-GB" sz="2400" b="1" dirty="0">
                <a:solidFill>
                  <a:srgbClr val="000000"/>
                </a:solidFill>
              </a:rPr>
              <a:t>Prevention programmes not sufficiently scaled up because:</a:t>
            </a:r>
            <a:endParaRPr lang="en-US" sz="2400" b="1" dirty="0"/>
          </a:p>
          <a:p>
            <a:pPr marL="740664" indent="-283464">
              <a:spcBef>
                <a:spcPts val="480"/>
              </a:spcBef>
            </a:pPr>
            <a:r>
              <a:rPr lang="en-GB" sz="2400" dirty="0">
                <a:solidFill>
                  <a:srgbClr val="000000"/>
                </a:solidFill>
              </a:rPr>
              <a:t>Lack of leadership, investments and accountability  </a:t>
            </a:r>
            <a:endParaRPr lang="en-US" sz="2400" dirty="0"/>
          </a:p>
          <a:p>
            <a:pPr marL="740664" indent="-283464">
              <a:spcBef>
                <a:spcPts val="480"/>
              </a:spcBef>
            </a:pPr>
            <a:r>
              <a:rPr lang="en-GB" sz="2400" dirty="0">
                <a:solidFill>
                  <a:srgbClr val="000000"/>
                </a:solidFill>
              </a:rPr>
              <a:t>Reluctance to  address sensitive issues</a:t>
            </a:r>
            <a:endParaRPr lang="en-US" sz="2400" dirty="0"/>
          </a:p>
          <a:p>
            <a:pPr marL="740664" indent="-283464">
              <a:spcBef>
                <a:spcPts val="480"/>
              </a:spcBef>
            </a:pPr>
            <a:r>
              <a:rPr lang="en-GB" sz="2400" dirty="0">
                <a:solidFill>
                  <a:srgbClr val="000000"/>
                </a:solidFill>
              </a:rPr>
              <a:t>Lack of systematic </a:t>
            </a:r>
            <a:r>
              <a:rPr lang="en-GB" sz="2400" dirty="0" smtClean="0">
                <a:solidFill>
                  <a:srgbClr val="000000"/>
                </a:solidFill>
              </a:rPr>
              <a:t>implementation</a:t>
            </a:r>
          </a:p>
          <a:p>
            <a:pPr marL="740664" indent="-283464">
              <a:spcBef>
                <a:spcPts val="480"/>
              </a:spcBef>
            </a:pPr>
            <a:r>
              <a:rPr lang="en-GB" sz="2400" dirty="0" smtClean="0">
                <a:solidFill>
                  <a:srgbClr val="000000"/>
                </a:solidFill>
              </a:rPr>
              <a:t>Reluctance to leverage non-health systems and sectors</a:t>
            </a:r>
            <a:endParaRPr lang="en-US" sz="2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052412"/>
            <a:ext cx="3886200" cy="2919465"/>
          </a:xfrm>
        </p:spPr>
      </p:pic>
      <p:pic>
        <p:nvPicPr>
          <p:cNvPr id="4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31154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609600"/>
            <a:ext cx="680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are the issues in HIV prevention?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2514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One size fits all approach….</a:t>
            </a:r>
            <a:endParaRPr lang="en-US" sz="2400" b="1" dirty="0"/>
          </a:p>
        </p:txBody>
      </p:sp>
      <p:pic>
        <p:nvPicPr>
          <p:cNvPr id="10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740775" y="657226"/>
            <a:ext cx="170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pic>
        <p:nvPicPr>
          <p:cNvPr id="12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28"/>
              </a:spcBef>
              <a:buSzPts val="2200"/>
            </a:pPr>
            <a:r>
              <a:rPr lang="en-US" sz="2400" b="1" dirty="0" smtClean="0">
                <a:solidFill>
                  <a:srgbClr val="000000"/>
                </a:solidFill>
              </a:rPr>
              <a:t>Standard targets to work towards that allow identification of policy, strategy and programme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gaps </a:t>
            </a:r>
          </a:p>
          <a:p>
            <a:pPr>
              <a:spcBef>
                <a:spcPts val="528"/>
              </a:spcBef>
              <a:buSzPts val="2200"/>
            </a:pPr>
            <a:r>
              <a:rPr lang="en-US" sz="2400" b="1" dirty="0" smtClean="0">
                <a:solidFill>
                  <a:srgbClr val="000000"/>
                </a:solidFill>
              </a:rPr>
              <a:t>Interest policy makers</a:t>
            </a:r>
          </a:p>
          <a:p>
            <a:pPr>
              <a:spcBef>
                <a:spcPts val="528"/>
              </a:spcBef>
              <a:buSzPts val="2200"/>
            </a:pPr>
            <a:r>
              <a:rPr lang="en-US" sz="2400" b="1" dirty="0" smtClean="0">
                <a:solidFill>
                  <a:srgbClr val="000000"/>
                </a:solidFill>
              </a:rPr>
              <a:t>Spur technical action and accountability</a:t>
            </a:r>
          </a:p>
          <a:p>
            <a:pPr marL="0" indent="0">
              <a:spcBef>
                <a:spcPts val="528"/>
              </a:spcBef>
              <a:buSzPts val="2200"/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          -service delivery level</a:t>
            </a:r>
          </a:p>
          <a:p>
            <a:pPr>
              <a:spcBef>
                <a:spcPts val="528"/>
              </a:spcBef>
              <a:buSzPts val="2200"/>
            </a:pPr>
            <a:r>
              <a:rPr lang="en-US" sz="2400" b="1" dirty="0" smtClean="0">
                <a:solidFill>
                  <a:srgbClr val="000000"/>
                </a:solidFill>
              </a:rPr>
              <a:t>Advocacy </a:t>
            </a:r>
          </a:p>
          <a:p>
            <a:pPr>
              <a:spcBef>
                <a:spcPts val="528"/>
              </a:spcBef>
              <a:buSzPts val="2200"/>
            </a:pPr>
            <a:r>
              <a:rPr lang="en-US" sz="2400" b="1" dirty="0" smtClean="0">
                <a:solidFill>
                  <a:srgbClr val="000000"/>
                </a:solidFill>
              </a:rPr>
              <a:t>Resource mobilization</a:t>
            </a:r>
          </a:p>
          <a:p>
            <a:pPr>
              <a:spcBef>
                <a:spcPts val="528"/>
              </a:spcBef>
              <a:buSzPts val="2200"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lvl="1">
              <a:spcBef>
                <a:spcPts val="528"/>
              </a:spcBef>
              <a:buSzPts val="2200"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528"/>
              </a:spcBef>
              <a:buSzPts val="2200"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0" indent="0">
              <a:spcBef>
                <a:spcPts val="528"/>
              </a:spcBef>
              <a:buSzPts val="2200"/>
              <a:buNone/>
            </a:pPr>
            <a:endParaRPr lang="en-US" sz="2400" dirty="0"/>
          </a:p>
        </p:txBody>
      </p:sp>
      <p:pic>
        <p:nvPicPr>
          <p:cNvPr id="4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31154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609600"/>
            <a:ext cx="680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Why do we need prevention cascades?</a:t>
            </a:r>
            <a:endParaRPr lang="en-US" sz="3200" b="1" dirty="0"/>
          </a:p>
        </p:txBody>
      </p:sp>
      <p:pic>
        <p:nvPicPr>
          <p:cNvPr id="10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740775" y="657226"/>
            <a:ext cx="170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pic>
        <p:nvPicPr>
          <p:cNvPr id="12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28"/>
              </a:spcBef>
              <a:buSzPts val="2200"/>
              <a:buNone/>
            </a:pPr>
            <a:r>
              <a:rPr lang="en-US" sz="2400" b="1" dirty="0" smtClean="0"/>
              <a:t>Global </a:t>
            </a:r>
            <a:r>
              <a:rPr lang="en-US" sz="2400" b="1" dirty="0"/>
              <a:t>Prevention </a:t>
            </a:r>
            <a:r>
              <a:rPr lang="en-US" sz="2400" b="1" dirty="0" smtClean="0"/>
              <a:t>Roadmap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ts val="528"/>
              </a:spcBef>
              <a:buSzPts val="2200"/>
            </a:pPr>
            <a:r>
              <a:rPr lang="en-US" sz="2400" b="1" dirty="0" smtClean="0">
                <a:solidFill>
                  <a:srgbClr val="000000"/>
                </a:solidFill>
              </a:rPr>
              <a:t>Has standard targets and outputs</a:t>
            </a:r>
          </a:p>
          <a:p>
            <a:pPr>
              <a:spcBef>
                <a:spcPts val="528"/>
              </a:spcBef>
              <a:buSzPts val="2200"/>
            </a:pPr>
            <a:r>
              <a:rPr lang="en-US" sz="2400" b="1" dirty="0" smtClean="0">
                <a:solidFill>
                  <a:srgbClr val="000000"/>
                </a:solidFill>
              </a:rPr>
              <a:t>Prioritized interventions and populations</a:t>
            </a:r>
          </a:p>
          <a:p>
            <a:pPr>
              <a:spcBef>
                <a:spcPts val="528"/>
              </a:spcBef>
              <a:buSzPts val="2200"/>
            </a:pPr>
            <a:r>
              <a:rPr lang="en-US" sz="2400" b="1" dirty="0" smtClean="0">
                <a:solidFill>
                  <a:srgbClr val="000000"/>
                </a:solidFill>
              </a:rPr>
              <a:t>Political commitments of the Global Coalition</a:t>
            </a:r>
          </a:p>
          <a:p>
            <a:pPr>
              <a:spcBef>
                <a:spcPts val="528"/>
              </a:spcBef>
              <a:buSzPts val="2200"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ts val="528"/>
              </a:spcBef>
              <a:buSzPts val="2200"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ts val="528"/>
              </a:spcBef>
              <a:buSzPts val="2200"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lvl="1">
              <a:spcBef>
                <a:spcPts val="528"/>
              </a:spcBef>
              <a:buSzPts val="2200"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528"/>
              </a:spcBef>
              <a:buSzPts val="2200"/>
              <a:buNone/>
            </a:pPr>
            <a:endParaRPr lang="en-US" sz="2400" b="1" dirty="0">
              <a:solidFill>
                <a:srgbClr val="000000"/>
              </a:solidFill>
            </a:endParaRPr>
          </a:p>
          <a:p>
            <a:pPr marL="0" indent="0">
              <a:spcBef>
                <a:spcPts val="528"/>
              </a:spcBef>
              <a:buSzPts val="2200"/>
              <a:buNone/>
            </a:pPr>
            <a:endParaRPr lang="en-US" sz="2400" dirty="0"/>
          </a:p>
        </p:txBody>
      </p:sp>
      <p:pic>
        <p:nvPicPr>
          <p:cNvPr id="4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31154"/>
            <a:ext cx="9144000" cy="10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609600"/>
            <a:ext cx="680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are the opportunities?</a:t>
            </a:r>
            <a:endParaRPr lang="en-US" sz="3200" b="1" dirty="0"/>
          </a:p>
        </p:txBody>
      </p:sp>
      <p:pic>
        <p:nvPicPr>
          <p:cNvPr id="10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6989"/>
            <a:ext cx="503238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740775" y="657226"/>
            <a:ext cx="170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ea typeface="ＭＳ Ｐゴシック" panose="020B0600070205080204" pitchFamily="34" charset="-128"/>
              </a:rPr>
              <a:t>#KENYAatAIDS2018</a:t>
            </a: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pic>
        <p:nvPicPr>
          <p:cNvPr id="12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18250"/>
            <a:ext cx="7318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AA3A-735E-4EF8-AE50-55CDA411D8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15005</TotalTime>
  <Words>914</Words>
  <Application>Microsoft Office PowerPoint</Application>
  <PresentationFormat>Widescreen</PresentationFormat>
  <Paragraphs>191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MS PGothic</vt:lpstr>
      <vt:lpstr>Arial</vt:lpstr>
      <vt:lpstr>Calibri</vt:lpstr>
      <vt:lpstr>Cambria</vt:lpstr>
      <vt:lpstr>Helvetica</vt:lpstr>
      <vt:lpstr>Lucida Grande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PowerPoint Presentation</vt:lpstr>
      <vt:lpstr>Dr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 engagement in the High level Meeting agenda</dc:title>
  <dc:creator>cmugambi</dc:creator>
  <cp:lastModifiedBy>Dr. Celestine Mugambi</cp:lastModifiedBy>
  <cp:revision>163</cp:revision>
  <dcterms:created xsi:type="dcterms:W3CDTF">2016-03-14T13:14:01Z</dcterms:created>
  <dcterms:modified xsi:type="dcterms:W3CDTF">2018-07-26T08:40:34Z</dcterms:modified>
</cp:coreProperties>
</file>